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2"/>
  </p:notesMasterIdLst>
  <p:sldIdLst>
    <p:sldId id="256" r:id="rId2"/>
    <p:sldId id="257" r:id="rId3"/>
    <p:sldId id="265" r:id="rId4"/>
    <p:sldId id="268" r:id="rId5"/>
    <p:sldId id="267" r:id="rId6"/>
    <p:sldId id="258" r:id="rId7"/>
    <p:sldId id="259" r:id="rId8"/>
    <p:sldId id="260" r:id="rId9"/>
    <p:sldId id="261"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364" autoAdjust="0"/>
  </p:normalViewPr>
  <p:slideViewPr>
    <p:cSldViewPr>
      <p:cViewPr varScale="1">
        <p:scale>
          <a:sx n="95" d="100"/>
          <a:sy n="95" d="100"/>
        </p:scale>
        <p:origin x="1584" y="84"/>
      </p:cViewPr>
      <p:guideLst>
        <p:guide orient="horz" pos="2160"/>
        <p:guide pos="2880"/>
      </p:guideLst>
    </p:cSldViewPr>
  </p:slideViewPr>
  <p:outlineViewPr>
    <p:cViewPr>
      <p:scale>
        <a:sx n="33" d="100"/>
        <a:sy n="33" d="100"/>
      </p:scale>
      <p:origin x="0" y="339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CF81AC-CE84-4424-8694-1933B1B23E3F}" type="datetimeFigureOut">
              <a:rPr lang="en-US" smtClean="0"/>
              <a:t>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8389BE-B2D1-4D58-A349-FB97CA12E55C}" type="slidenum">
              <a:rPr lang="en-US" smtClean="0"/>
              <a:t>‹#›</a:t>
            </a:fld>
            <a:endParaRPr lang="en-US"/>
          </a:p>
        </p:txBody>
      </p:sp>
    </p:spTree>
    <p:extLst>
      <p:ext uri="{BB962C8B-B14F-4D97-AF65-F5344CB8AC3E}">
        <p14:creationId xmlns:p14="http://schemas.microsoft.com/office/powerpoint/2010/main" val="1404915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8389BE-B2D1-4D58-A349-FB97CA12E55C}"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8389BE-B2D1-4D58-A349-FB97CA12E55C}"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8389BE-B2D1-4D58-A349-FB97CA12E55C}"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8389BE-B2D1-4D58-A349-FB97CA12E55C}" type="slidenum">
              <a:rPr lang="en-US" smtClean="0"/>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8389BE-B2D1-4D58-A349-FB97CA12E55C}" type="slidenum">
              <a:rPr lang="en-US" smtClean="0"/>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8389BE-B2D1-4D58-A349-FB97CA12E55C}" type="slidenum">
              <a:rPr lang="en-US" smtClean="0"/>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8389BE-B2D1-4D58-A349-FB97CA12E55C}" type="slidenum">
              <a:rPr lang="en-US" smtClean="0"/>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8389BE-B2D1-4D58-A349-FB97CA12E55C}"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86ED452-0ECA-492F-88B5-5B171B2778B5}" type="datetimeFigureOut">
              <a:rPr lang="en-US" smtClean="0"/>
              <a:t>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7FC2E-1CB3-4EF9-8C3D-1BF109D45FBB}"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6ED452-0ECA-492F-88B5-5B171B2778B5}" type="datetimeFigureOut">
              <a:rPr lang="en-US" smtClean="0"/>
              <a:t>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7FC2E-1CB3-4EF9-8C3D-1BF109D45FB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6ED452-0ECA-492F-88B5-5B171B2778B5}" type="datetimeFigureOut">
              <a:rPr lang="en-US" smtClean="0"/>
              <a:t>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7FC2E-1CB3-4EF9-8C3D-1BF109D45FB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6ED452-0ECA-492F-88B5-5B171B2778B5}" type="datetimeFigureOut">
              <a:rPr lang="en-US" smtClean="0"/>
              <a:t>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7FC2E-1CB3-4EF9-8C3D-1BF109D45FB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6ED452-0ECA-492F-88B5-5B171B2778B5}" type="datetimeFigureOut">
              <a:rPr lang="en-US" smtClean="0"/>
              <a:t>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7FC2E-1CB3-4EF9-8C3D-1BF109D45FBB}"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86ED452-0ECA-492F-88B5-5B171B2778B5}" type="datetimeFigureOut">
              <a:rPr lang="en-US" smtClean="0"/>
              <a:t>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A7FC2E-1CB3-4EF9-8C3D-1BF109D45FB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86ED452-0ECA-492F-88B5-5B171B2778B5}" type="datetimeFigureOut">
              <a:rPr lang="en-US" smtClean="0"/>
              <a:t>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A7FC2E-1CB3-4EF9-8C3D-1BF109D45FBB}"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86ED452-0ECA-492F-88B5-5B171B2778B5}" type="datetimeFigureOut">
              <a:rPr lang="en-US" smtClean="0"/>
              <a:t>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A7FC2E-1CB3-4EF9-8C3D-1BF109D45FB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6ED452-0ECA-492F-88B5-5B171B2778B5}" type="datetimeFigureOut">
              <a:rPr lang="en-US" smtClean="0"/>
              <a:t>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A7FC2E-1CB3-4EF9-8C3D-1BF109D45FB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6ED452-0ECA-492F-88B5-5B171B2778B5}" type="datetimeFigureOut">
              <a:rPr lang="en-US" smtClean="0"/>
              <a:t>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A7FC2E-1CB3-4EF9-8C3D-1BF109D45FBB}"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6ED452-0ECA-492F-88B5-5B171B2778B5}" type="datetimeFigureOut">
              <a:rPr lang="en-US" smtClean="0"/>
              <a:t>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A7FC2E-1CB3-4EF9-8C3D-1BF109D45FB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86ED452-0ECA-492F-88B5-5B171B2778B5}" type="datetimeFigureOut">
              <a:rPr lang="en-US" smtClean="0"/>
              <a:t>1/3/2017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7A7FC2E-1CB3-4EF9-8C3D-1BF109D45FB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ecky@B2Lconsulting.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becky@B2Lconsulting.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hosmy.virginiageneralassembly.gov/"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virginiageneralassembly.gov/includes/contentTemplate.php?tid=94&amp;ctype=b&amp;cid=15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066800"/>
            <a:ext cx="7924800" cy="2209800"/>
          </a:xfrm>
        </p:spPr>
        <p:txBody>
          <a:bodyPr>
            <a:normAutofit fontScale="90000"/>
          </a:bodyPr>
          <a:lstStyle/>
          <a:p>
            <a:r>
              <a:rPr lang="en-US" sz="4900" dirty="0"/>
              <a:t>Welcome to VMA Legislative Day 2017: </a:t>
            </a:r>
            <a:r>
              <a:rPr lang="en-US" sz="4000" dirty="0"/>
              <a:t>The advocacy journey continues</a:t>
            </a:r>
            <a:endParaRPr lang="en-US" dirty="0"/>
          </a:p>
        </p:txBody>
      </p:sp>
      <p:sp>
        <p:nvSpPr>
          <p:cNvPr id="3" name="Subtitle 2"/>
          <p:cNvSpPr>
            <a:spLocks noGrp="1"/>
          </p:cNvSpPr>
          <p:nvPr>
            <p:ph type="subTitle" idx="1"/>
          </p:nvPr>
        </p:nvSpPr>
        <p:spPr>
          <a:xfrm>
            <a:off x="685800" y="4267200"/>
            <a:ext cx="6400800" cy="1752600"/>
          </a:xfrm>
        </p:spPr>
        <p:txBody>
          <a:bodyPr>
            <a:normAutofit/>
          </a:bodyPr>
          <a:lstStyle/>
          <a:p>
            <a:r>
              <a:rPr lang="en-US" dirty="0"/>
              <a:t>A primer for making the day a success</a:t>
            </a:r>
          </a:p>
          <a:p>
            <a:r>
              <a:rPr lang="en-US" dirty="0"/>
              <a:t>Becky Bowers-Lanier, VMA legislative liaison</a:t>
            </a:r>
          </a:p>
          <a:p>
            <a:r>
              <a:rPr lang="en-US" dirty="0">
                <a:hlinkClick r:id="rId3"/>
              </a:rPr>
              <a:t>becky@B2Lconsulting.com</a:t>
            </a:r>
            <a:r>
              <a:rPr lang="en-US"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should you do after the meeting?</a:t>
            </a:r>
          </a:p>
        </p:txBody>
      </p:sp>
      <p:sp>
        <p:nvSpPr>
          <p:cNvPr id="3" name="Content Placeholder 2"/>
          <p:cNvSpPr>
            <a:spLocks noGrp="1"/>
          </p:cNvSpPr>
          <p:nvPr>
            <p:ph idx="1"/>
          </p:nvPr>
        </p:nvSpPr>
        <p:spPr/>
        <p:txBody>
          <a:bodyPr/>
          <a:lstStyle/>
          <a:p>
            <a:r>
              <a:rPr lang="en-US" b="1" baseline="0" dirty="0"/>
              <a:t>Write a personal letter of thanks when you get home. (very important)</a:t>
            </a:r>
          </a:p>
          <a:p>
            <a:r>
              <a:rPr lang="en-US" b="0" baseline="0" dirty="0"/>
              <a:t>If you learn something that you believe the VMA lobbyist should know, email Becky at </a:t>
            </a:r>
            <a:r>
              <a:rPr lang="en-US" b="0" baseline="0" dirty="0">
                <a:hlinkClick r:id="rId3"/>
              </a:rPr>
              <a:t>becky@B2Lconsulting.com</a:t>
            </a:r>
            <a:r>
              <a:rPr lang="en-US" b="0" baseline="0" dirty="0"/>
              <a:t> with the information.</a:t>
            </a:r>
          </a:p>
          <a:p>
            <a:r>
              <a:rPr lang="en-US" dirty="0"/>
              <a:t>Write a note of thanks to their General Assembly office.</a:t>
            </a:r>
          </a:p>
          <a:p>
            <a:r>
              <a:rPr lang="en-US" dirty="0"/>
              <a:t>Make a mental note to visit with your legislators in their district offices sometime between April and November.  </a:t>
            </a:r>
            <a:endParaRPr lang="en-US" b="0" baseline="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we hope to achieve by our presence</a:t>
            </a:r>
          </a:p>
        </p:txBody>
      </p:sp>
      <p:sp>
        <p:nvSpPr>
          <p:cNvPr id="3" name="Content Placeholder 2"/>
          <p:cNvSpPr>
            <a:spLocks noGrp="1"/>
          </p:cNvSpPr>
          <p:nvPr>
            <p:ph idx="1"/>
          </p:nvPr>
        </p:nvSpPr>
        <p:spPr/>
        <p:txBody>
          <a:bodyPr>
            <a:normAutofit/>
          </a:bodyPr>
          <a:lstStyle/>
          <a:p>
            <a:r>
              <a:rPr lang="en-US" dirty="0"/>
              <a:t>Increased visibility among Virginia’s legislators and their aides</a:t>
            </a:r>
          </a:p>
          <a:p>
            <a:r>
              <a:rPr lang="en-US" dirty="0"/>
              <a:t>Better understanding by legislators and aides of the work we do and how we help our clients</a:t>
            </a:r>
          </a:p>
          <a:p>
            <a:r>
              <a:rPr lang="en-US" dirty="0"/>
              <a:t>Communication to them about our</a:t>
            </a:r>
            <a:r>
              <a:rPr lang="en-US" baseline="0" dirty="0"/>
              <a:t> issues of importance</a:t>
            </a:r>
          </a:p>
          <a:p>
            <a:r>
              <a:rPr lang="en-US" baseline="0" dirty="0"/>
              <a:t>Beginning (or continuation) of an ongoing relationship with legislators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can I do to prepare for VMA Legislative Day?</a:t>
            </a:r>
          </a:p>
        </p:txBody>
      </p:sp>
      <p:sp>
        <p:nvSpPr>
          <p:cNvPr id="3" name="Content Placeholder 2"/>
          <p:cNvSpPr>
            <a:spLocks noGrp="1"/>
          </p:cNvSpPr>
          <p:nvPr>
            <p:ph idx="1"/>
          </p:nvPr>
        </p:nvSpPr>
        <p:spPr>
          <a:xfrm>
            <a:off x="457200" y="1981200"/>
            <a:ext cx="8077200" cy="4114800"/>
          </a:xfrm>
        </p:spPr>
        <p:txBody>
          <a:bodyPr>
            <a:normAutofit/>
          </a:bodyPr>
          <a:lstStyle/>
          <a:p>
            <a:r>
              <a:rPr lang="en-US" dirty="0"/>
              <a:t>Make an appointment with your delegate and senator.</a:t>
            </a:r>
          </a:p>
          <a:p>
            <a:pPr lvl="1"/>
            <a:r>
              <a:rPr lang="en-US" dirty="0">
                <a:hlinkClick r:id="rId3"/>
              </a:rPr>
              <a:t>Click here </a:t>
            </a:r>
            <a:r>
              <a:rPr lang="en-US" dirty="0"/>
              <a:t>if you do not know who they are and also for information on them</a:t>
            </a:r>
            <a:r>
              <a:rPr lang="en-US" baseline="0" dirty="0"/>
              <a:t> and their contact info.</a:t>
            </a:r>
          </a:p>
          <a:p>
            <a:pPr lvl="1"/>
            <a:r>
              <a:rPr lang="en-US" dirty="0"/>
              <a:t>Call for your appointment from January 26 until January 30. Everyone’s schedules are dynamic, and if you call earlier, you may not get an appointment OR your legislator may not be able to make the appointment. </a:t>
            </a:r>
          </a:p>
          <a:p>
            <a:pPr lvl="1"/>
            <a:r>
              <a:rPr lang="en-US" dirty="0"/>
              <a:t>Do not email. Use their </a:t>
            </a:r>
            <a:r>
              <a:rPr lang="en-US" b="1" dirty="0">
                <a:solidFill>
                  <a:srgbClr val="FF0000"/>
                </a:solidFill>
              </a:rPr>
              <a:t>capitol telephone number </a:t>
            </a:r>
            <a:r>
              <a:rPr lang="en-US" dirty="0"/>
              <a:t>when making your appointments. </a:t>
            </a:r>
          </a:p>
          <a:p>
            <a:pPr lvl="1"/>
            <a:r>
              <a:rPr lang="en-US" dirty="0"/>
              <a:t>If several of you from the same region are planning to attend, if at all possible, coordinate your visits so that all of you visit your legislators at the same time. Power in numbers!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 I get to the General Assembly Building and where do I park?</a:t>
            </a:r>
          </a:p>
        </p:txBody>
      </p:sp>
      <p:sp>
        <p:nvSpPr>
          <p:cNvPr id="3" name="Content Placeholder 2"/>
          <p:cNvSpPr>
            <a:spLocks noGrp="1"/>
          </p:cNvSpPr>
          <p:nvPr>
            <p:ph idx="1"/>
          </p:nvPr>
        </p:nvSpPr>
        <p:spPr/>
        <p:txBody>
          <a:bodyPr>
            <a:normAutofit fontScale="92500" lnSpcReduction="10000"/>
          </a:bodyPr>
          <a:lstStyle/>
          <a:p>
            <a:r>
              <a:rPr lang="en-US" dirty="0"/>
              <a:t>In addition to “Googling” directions, you can click on this link: </a:t>
            </a:r>
            <a:r>
              <a:rPr lang="en-US" dirty="0">
                <a:hlinkClick r:id="rId2"/>
              </a:rPr>
              <a:t>http://virginiageneralassembly.gov/includes/contentTemplate.php?tid=94&amp;ctype=b&amp;cid=159</a:t>
            </a:r>
            <a:endParaRPr lang="en-US" dirty="0"/>
          </a:p>
          <a:p>
            <a:r>
              <a:rPr lang="en-US" dirty="0"/>
              <a:t>Parking can be an interesting experience. The link above will give you some places to try. Public parking is probably easier if you start several blocks away. Try the lot at N 5</a:t>
            </a:r>
            <a:r>
              <a:rPr lang="en-US" baseline="30000" dirty="0"/>
              <a:t>th</a:t>
            </a:r>
            <a:r>
              <a:rPr lang="en-US" dirty="0"/>
              <a:t> and Leigh (behind the Downtown Marriott) or the lot on N 5</a:t>
            </a:r>
            <a:r>
              <a:rPr lang="en-US" baseline="30000" dirty="0"/>
              <a:t>th</a:t>
            </a:r>
            <a:r>
              <a:rPr lang="en-US" dirty="0"/>
              <a:t> at E Broad Streets. </a:t>
            </a:r>
          </a:p>
          <a:p>
            <a:r>
              <a:rPr lang="en-US" dirty="0"/>
              <a:t>Give yourself plenty of time to find a space and get to the General Assembly Building (I recommend arriving one hour early).</a:t>
            </a:r>
          </a:p>
          <a:p>
            <a:r>
              <a:rPr lang="en-US" dirty="0"/>
              <a:t>And remember, there is no such thing as free parking. Be prepared to pay $15 (although you may not have to pay that much). Some lots take plastic—those mentioned in the first bullet do. And there may be tolls on roads getting </a:t>
            </a:r>
            <a:r>
              <a:rPr lang="en-US"/>
              <a:t>to Richmond. </a:t>
            </a:r>
            <a:endParaRPr lang="en-US" dirty="0"/>
          </a:p>
        </p:txBody>
      </p:sp>
    </p:spTree>
    <p:extLst>
      <p:ext uri="{BB962C8B-B14F-4D97-AF65-F5344CB8AC3E}">
        <p14:creationId xmlns:p14="http://schemas.microsoft.com/office/powerpoint/2010/main" val="4164022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Where do we start?</a:t>
            </a:r>
          </a:p>
        </p:txBody>
      </p:sp>
      <p:sp>
        <p:nvSpPr>
          <p:cNvPr id="2" name="Content Placeholder 1"/>
          <p:cNvSpPr>
            <a:spLocks noGrp="1"/>
          </p:cNvSpPr>
          <p:nvPr>
            <p:ph idx="1"/>
          </p:nvPr>
        </p:nvSpPr>
        <p:spPr>
          <a:xfrm>
            <a:off x="457200" y="2438400"/>
            <a:ext cx="8229600" cy="4038600"/>
          </a:xfrm>
        </p:spPr>
        <p:txBody>
          <a:bodyPr>
            <a:normAutofit lnSpcReduction="10000"/>
          </a:bodyPr>
          <a:lstStyle/>
          <a:p>
            <a:r>
              <a:rPr lang="en-US" dirty="0"/>
              <a:t>We will be using the Speaker’s 6</a:t>
            </a:r>
            <a:r>
              <a:rPr lang="en-US" baseline="30000" dirty="0"/>
              <a:t>th</a:t>
            </a:r>
            <a:r>
              <a:rPr lang="en-US" dirty="0"/>
              <a:t> Floor conference room at the General Assembly Building as our “home” base between 9:30 and 11:30 on February 2. This conference room is located in the “executive suite” on the 6</a:t>
            </a:r>
            <a:r>
              <a:rPr lang="en-US" baseline="30000" dirty="0"/>
              <a:t>th</a:t>
            </a:r>
            <a:r>
              <a:rPr lang="en-US" dirty="0"/>
              <a:t> floor. When you get off the elevators, you cannot miss it. The receptionist will guide you to the </a:t>
            </a:r>
            <a:r>
              <a:rPr lang="en-US"/>
              <a:t>room. </a:t>
            </a:r>
            <a:endParaRPr lang="en-US" dirty="0"/>
          </a:p>
          <a:p>
            <a:r>
              <a:rPr lang="en-US" dirty="0"/>
              <a:t>You should make your legislative appointments from 10 – 11:15 a.m., if at all possible. </a:t>
            </a:r>
          </a:p>
          <a:p>
            <a:r>
              <a:rPr lang="en-US" dirty="0"/>
              <a:t>We’ll use the time from 9:30-9:55 to talk about legislative issues that are happening at the General Assembly that may have an impact on the practice of midwifery.</a:t>
            </a:r>
          </a:p>
        </p:txBody>
      </p:sp>
    </p:spTree>
    <p:extLst>
      <p:ext uri="{BB962C8B-B14F-4D97-AF65-F5344CB8AC3E}">
        <p14:creationId xmlns:p14="http://schemas.microsoft.com/office/powerpoint/2010/main" val="3104680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to expect at</a:t>
            </a:r>
            <a:r>
              <a:rPr lang="en-US" baseline="0" dirty="0"/>
              <a:t> the General Assembly Building</a:t>
            </a:r>
            <a:endParaRPr lang="en-US" dirty="0"/>
          </a:p>
        </p:txBody>
      </p:sp>
      <p:sp>
        <p:nvSpPr>
          <p:cNvPr id="3" name="Content Placeholder 2"/>
          <p:cNvSpPr>
            <a:spLocks noGrp="1"/>
          </p:cNvSpPr>
          <p:nvPr>
            <p:ph idx="1"/>
          </p:nvPr>
        </p:nvSpPr>
        <p:spPr>
          <a:xfrm>
            <a:off x="609600" y="2362200"/>
            <a:ext cx="8077200" cy="4114800"/>
          </a:xfrm>
        </p:spPr>
        <p:txBody>
          <a:bodyPr>
            <a:normAutofit/>
          </a:bodyPr>
          <a:lstStyle/>
          <a:p>
            <a:r>
              <a:rPr lang="en-US" dirty="0"/>
              <a:t>Chaos (many people wandering the halls doing the same thing we are doing)</a:t>
            </a:r>
          </a:p>
          <a:p>
            <a:r>
              <a:rPr lang="en-US" dirty="0"/>
              <a:t>Last</a:t>
            </a:r>
            <a:r>
              <a:rPr lang="en-US" baseline="0" dirty="0"/>
              <a:t> minute schedule changes (even if you make an appointment, it may need to be changed)</a:t>
            </a:r>
          </a:p>
          <a:p>
            <a:r>
              <a:rPr lang="en-US" baseline="0" dirty="0"/>
              <a:t>Getting lost (although there is fairly adequate signage, sometimes it’s hard to find)</a:t>
            </a:r>
          </a:p>
          <a:p>
            <a:r>
              <a:rPr lang="en-US" baseline="0" dirty="0"/>
              <a:t>Lots of walking. Wear comfortable shoes.</a:t>
            </a:r>
          </a:p>
          <a:p>
            <a:r>
              <a:rPr lang="en-US" baseline="0" dirty="0"/>
              <a:t>An exercise in participative democracy!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Where is the General Assembly Building? </a:t>
            </a:r>
          </a:p>
        </p:txBody>
      </p:sp>
      <p:sp>
        <p:nvSpPr>
          <p:cNvPr id="3" name="Content Placeholder 2"/>
          <p:cNvSpPr>
            <a:spLocks noGrp="1"/>
          </p:cNvSpPr>
          <p:nvPr>
            <p:ph idx="1"/>
          </p:nvPr>
        </p:nvSpPr>
        <p:spPr>
          <a:xfrm>
            <a:off x="457200" y="1981200"/>
            <a:ext cx="8229600" cy="4495800"/>
          </a:xfrm>
        </p:spPr>
        <p:txBody>
          <a:bodyPr>
            <a:normAutofit fontScale="92500" lnSpcReduction="10000"/>
          </a:bodyPr>
          <a:lstStyle/>
          <a:p>
            <a:r>
              <a:rPr lang="en-US" dirty="0"/>
              <a:t>The General Assembly Office Building (GAB) is located at the southeast corner of E Broad Street and N 9</a:t>
            </a:r>
            <a:r>
              <a:rPr lang="en-US" baseline="30000" dirty="0"/>
              <a:t>th</a:t>
            </a:r>
            <a:r>
              <a:rPr lang="en-US" dirty="0"/>
              <a:t> street (201 N 9th Street).</a:t>
            </a:r>
          </a:p>
          <a:p>
            <a:r>
              <a:rPr lang="en-US" dirty="0"/>
              <a:t>Enter into the GAB on the Capitol side, (on the opposite side from Broad Street) (follow the crowds). Pass through security (like the airport).</a:t>
            </a:r>
          </a:p>
          <a:p>
            <a:r>
              <a:rPr lang="en-US" dirty="0"/>
              <a:t>The elevator bank is behind</a:t>
            </a:r>
            <a:r>
              <a:rPr lang="en-US" baseline="0" dirty="0"/>
              <a:t> the receptionist desk. From security, walk to the right or left.</a:t>
            </a:r>
          </a:p>
          <a:p>
            <a:r>
              <a:rPr lang="en-US" baseline="0" dirty="0"/>
              <a:t>Elevators to the floor where your legislators’ offices are located</a:t>
            </a:r>
            <a:r>
              <a:rPr lang="en-US" dirty="0"/>
              <a:t> throughout the Building, and if you do not know their office number, you can find them at the elevator bank.</a:t>
            </a:r>
            <a:endParaRPr lang="en-US" baseline="0" dirty="0"/>
          </a:p>
          <a:p>
            <a:r>
              <a:rPr lang="en-US" baseline="0" dirty="0"/>
              <a:t>When you depart the elevators, look for the signs for the office numbers and follow them.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normAutofit fontScale="90000"/>
          </a:bodyPr>
          <a:lstStyle/>
          <a:p>
            <a:pPr lvl="0"/>
            <a:r>
              <a:rPr lang="en-US" dirty="0"/>
              <a:t>When I get to the legislator’s office, what is the protocol?</a:t>
            </a:r>
          </a:p>
        </p:txBody>
      </p:sp>
      <p:sp>
        <p:nvSpPr>
          <p:cNvPr id="3" name="Content Placeholder 2"/>
          <p:cNvSpPr>
            <a:spLocks noGrp="1"/>
          </p:cNvSpPr>
          <p:nvPr>
            <p:ph idx="1"/>
          </p:nvPr>
        </p:nvSpPr>
        <p:spPr>
          <a:xfrm>
            <a:off x="533400" y="2133600"/>
            <a:ext cx="8153400" cy="4343400"/>
          </a:xfrm>
        </p:spPr>
        <p:txBody>
          <a:bodyPr>
            <a:normAutofit/>
          </a:bodyPr>
          <a:lstStyle/>
          <a:p>
            <a:r>
              <a:rPr lang="en-US" dirty="0"/>
              <a:t>Look for the secretary for your legislator</a:t>
            </a:r>
            <a:r>
              <a:rPr lang="en-US" baseline="0" dirty="0"/>
              <a:t> and announce who you are and that you have an appointment. </a:t>
            </a:r>
          </a:p>
          <a:p>
            <a:r>
              <a:rPr lang="en-US" baseline="0" dirty="0"/>
              <a:t>Offer your business card if you have one.</a:t>
            </a:r>
          </a:p>
          <a:p>
            <a:r>
              <a:rPr lang="en-US" baseline="0" dirty="0"/>
              <a:t>Follow the secretary’s instructions. Be kind and courteous (there are lots of people doing the same thing you are doing). </a:t>
            </a:r>
          </a:p>
          <a:p>
            <a:r>
              <a:rPr lang="en-US" dirty="0"/>
              <a:t>You may meet with the member’s legislative aide or the member him or herself. Either one is good. </a:t>
            </a:r>
          </a:p>
          <a:p>
            <a:r>
              <a:rPr lang="en-US" dirty="0"/>
              <a:t>Explain why you are there and ask if they have any questions.</a:t>
            </a:r>
            <a:endParaRPr lang="en-US" baseline="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the protocol for meeting with the legislator?</a:t>
            </a:r>
          </a:p>
        </p:txBody>
      </p:sp>
      <p:sp>
        <p:nvSpPr>
          <p:cNvPr id="3" name="Content Placeholder 2"/>
          <p:cNvSpPr>
            <a:spLocks noGrp="1"/>
          </p:cNvSpPr>
          <p:nvPr>
            <p:ph idx="1"/>
          </p:nvPr>
        </p:nvSpPr>
        <p:spPr/>
        <p:txBody>
          <a:bodyPr>
            <a:normAutofit/>
          </a:bodyPr>
          <a:lstStyle/>
          <a:p>
            <a:r>
              <a:rPr lang="en-US" sz="2500" dirty="0"/>
              <a:t>Be on time. If you are going to be late, call the office (make sure you have their capitol</a:t>
            </a:r>
            <a:r>
              <a:rPr lang="en-US" sz="2500" baseline="0" dirty="0"/>
              <a:t> number) and offer apologies. Try not to be late.</a:t>
            </a:r>
          </a:p>
          <a:p>
            <a:r>
              <a:rPr lang="en-US" sz="2500" baseline="0" dirty="0"/>
              <a:t>Be courteous and polite. </a:t>
            </a:r>
          </a:p>
          <a:p>
            <a:r>
              <a:rPr lang="en-US" sz="2500" baseline="0" dirty="0"/>
              <a:t>Deliver your message and ask for the support of your legislator.</a:t>
            </a:r>
          </a:p>
          <a:p>
            <a:r>
              <a:rPr lang="en-US" sz="2500" kern="1200" baseline="0" dirty="0">
                <a:solidFill>
                  <a:schemeClr val="tx1"/>
                </a:solidFill>
              </a:rPr>
              <a:t>Listen to what is said and ask questions.</a:t>
            </a:r>
            <a:endParaRPr lang="en-US" sz="2500" dirty="0"/>
          </a:p>
          <a:p>
            <a:r>
              <a:rPr lang="en-US" sz="2500" dirty="0"/>
              <a:t>Thank them for their time. </a:t>
            </a:r>
          </a:p>
          <a:p>
            <a:r>
              <a:rPr lang="en-US" sz="2500" dirty="0"/>
              <a:t>Offer</a:t>
            </a:r>
            <a:r>
              <a:rPr lang="en-US" sz="2500" baseline="0" dirty="0"/>
              <a:t> yourself as a contact person for midwifery issues in the district.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118</TotalTime>
  <Words>1000</Words>
  <Application>Microsoft Office PowerPoint</Application>
  <PresentationFormat>On-screen Show (4:3)</PresentationFormat>
  <Paragraphs>62</Paragraphs>
  <Slides>10</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Clarity</vt:lpstr>
      <vt:lpstr>Welcome to VMA Legislative Day 2017: The advocacy journey continues</vt:lpstr>
      <vt:lpstr>What we hope to achieve by our presence</vt:lpstr>
      <vt:lpstr>What can I do to prepare for VMA Legislative Day?</vt:lpstr>
      <vt:lpstr>How do I get to the General Assembly Building and where do I park?</vt:lpstr>
      <vt:lpstr>Where do we start?</vt:lpstr>
      <vt:lpstr>What to expect at the General Assembly Building</vt:lpstr>
      <vt:lpstr>Where is the General Assembly Building? </vt:lpstr>
      <vt:lpstr>When I get to the legislator’s office, what is the protocol?</vt:lpstr>
      <vt:lpstr>What is the protocol for meeting with the legislator?</vt:lpstr>
      <vt:lpstr>What should you do after the meeting?</vt:lpstr>
    </vt:vector>
  </TitlesOfParts>
  <Company>B2L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VCA Legislative Day 2012 Counselors Unite!!</dc:title>
  <dc:creator>B2L</dc:creator>
  <cp:lastModifiedBy>Becky</cp:lastModifiedBy>
  <cp:revision>17</cp:revision>
  <dcterms:created xsi:type="dcterms:W3CDTF">2012-01-22T11:07:42Z</dcterms:created>
  <dcterms:modified xsi:type="dcterms:W3CDTF">2017-01-03T15:55:17Z</dcterms:modified>
</cp:coreProperties>
</file>